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sldIdLst>
    <p:sldId id="256" r:id="rId5"/>
    <p:sldId id="278" r:id="rId6"/>
    <p:sldId id="279" r:id="rId7"/>
    <p:sldId id="280" r:id="rId8"/>
    <p:sldId id="281" r:id="rId9"/>
    <p:sldId id="283" r:id="rId10"/>
    <p:sldId id="282" r:id="rId11"/>
    <p:sldId id="284" r:id="rId12"/>
    <p:sldId id="28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1" d="100"/>
          <a:sy n="91" d="100"/>
        </p:scale>
        <p:origin x="68" y="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6/26/2019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6/26/2019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Us Craft Beer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 fontScale="850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Authors: William Arnost and </a:t>
            </a:r>
            <a:r>
              <a:rPr lang="en-US" dirty="0" err="1">
                <a:solidFill>
                  <a:srgbClr val="FFFFFF"/>
                </a:solidFill>
              </a:rPr>
              <a:t>Meisam</a:t>
            </a:r>
            <a:r>
              <a:rPr lang="en-US" dirty="0">
                <a:solidFill>
                  <a:srgbClr val="FFFFFF"/>
                </a:solidFill>
              </a:rPr>
              <a:t> A. </a:t>
            </a:r>
            <a:r>
              <a:rPr lang="en-US" dirty="0" err="1">
                <a:solidFill>
                  <a:srgbClr val="FFFFFF"/>
                </a:solidFill>
              </a:rPr>
              <a:t>Mansor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Audience: Carlos Brito, CEO of Anheuser-Busch InBev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5C1B-4A74-41D3-B2CD-2060D42A4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analyzed two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773F7-C4C0-443F-8284-E4D05B0604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Beer Data</a:t>
            </a:r>
          </a:p>
          <a:p>
            <a:pPr marL="0" indent="0">
              <a:buNone/>
            </a:pPr>
            <a:r>
              <a:rPr lang="en-US" dirty="0"/>
              <a:t>Info on 2410 US Craft Beers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Style</a:t>
            </a:r>
          </a:p>
          <a:p>
            <a:r>
              <a:rPr lang="en-US" dirty="0"/>
              <a:t>Alcohol Content (ABV)</a:t>
            </a:r>
          </a:p>
          <a:p>
            <a:r>
              <a:rPr lang="en-US" dirty="0"/>
              <a:t>Bitterness (IBU)</a:t>
            </a:r>
          </a:p>
          <a:p>
            <a:r>
              <a:rPr lang="en-US" dirty="0"/>
              <a:t>Serving Size (Oz)</a:t>
            </a:r>
          </a:p>
          <a:p>
            <a:r>
              <a:rPr lang="en-US" dirty="0"/>
              <a:t>Brewery ID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47F24-D592-48D4-A793-2097328C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Brewery Data</a:t>
            </a:r>
          </a:p>
          <a:p>
            <a:pPr marL="0" indent="0">
              <a:buNone/>
            </a:pPr>
            <a:r>
              <a:rPr lang="en-US" dirty="0"/>
              <a:t>Geographic data for 558 Breweries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City</a:t>
            </a:r>
          </a:p>
          <a:p>
            <a:r>
              <a:rPr lang="en-US" dirty="0"/>
              <a:t>State</a:t>
            </a:r>
          </a:p>
          <a:p>
            <a:r>
              <a:rPr lang="en-US" dirty="0"/>
              <a:t>Brewery ID</a:t>
            </a:r>
          </a:p>
        </p:txBody>
      </p:sp>
      <p:pic>
        <p:nvPicPr>
          <p:cNvPr id="5" name="Graphic 4" descr="Bottle">
            <a:extLst>
              <a:ext uri="{FF2B5EF4-FFF2-40B4-BE49-F238E27FC236}">
                <a16:creationId xmlns:a16="http://schemas.microsoft.com/office/drawing/2014/main" id="{B46ACF0B-845F-41A2-B068-950318406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7517" y="2286000"/>
            <a:ext cx="914400" cy="914400"/>
          </a:xfrm>
          <a:prstGeom prst="rect">
            <a:avLst/>
          </a:prstGeom>
        </p:spPr>
      </p:pic>
      <p:pic>
        <p:nvPicPr>
          <p:cNvPr id="9" name="Graphic 8" descr="Earth globe: Americas">
            <a:extLst>
              <a:ext uri="{FF2B5EF4-FFF2-40B4-BE49-F238E27FC236}">
                <a16:creationId xmlns:a16="http://schemas.microsoft.com/office/drawing/2014/main" id="{0477AD6B-CC80-4B9F-BE5F-7C82B3E314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45424" y="22860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153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E3F47-7BC6-4DEA-981D-0540B1D32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Missing Data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6F4EE-ED2B-4119-A288-4E9193624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IBU is missing 43% of its data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ABV and Style have a small number of missing values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A0E605-8D7B-4595-83A5-7A32ADD42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11950" y="1335024"/>
            <a:ext cx="6098788" cy="381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2448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D6707-66DF-4AF6-954A-1A03950D3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Brewery Count by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7221-94B8-403A-884F-E4F8DDEFE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1. Colorado (47) </a:t>
            </a:r>
          </a:p>
          <a:p>
            <a:r>
              <a:rPr lang="en-US" dirty="0">
                <a:solidFill>
                  <a:srgbClr val="FFFFFF"/>
                </a:solidFill>
              </a:rPr>
              <a:t>2. California (39) </a:t>
            </a:r>
          </a:p>
          <a:p>
            <a:r>
              <a:rPr lang="en-US" dirty="0">
                <a:solidFill>
                  <a:srgbClr val="FFFFFF"/>
                </a:solidFill>
              </a:rPr>
              <a:t>3. Michigan (32) </a:t>
            </a:r>
          </a:p>
          <a:p>
            <a:r>
              <a:rPr lang="en-US" dirty="0">
                <a:solidFill>
                  <a:srgbClr val="FFFFFF"/>
                </a:solidFill>
              </a:rPr>
              <a:t>4. Oregon (29) </a:t>
            </a:r>
          </a:p>
          <a:p>
            <a:r>
              <a:rPr lang="en-US" dirty="0">
                <a:solidFill>
                  <a:srgbClr val="FFFFFF"/>
                </a:solidFill>
              </a:rPr>
              <a:t>5. Texas (28)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16AB5-C761-41DA-BFC8-E24962BEC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" r="13361"/>
          <a:stretch/>
        </p:blipFill>
        <p:spPr>
          <a:xfrm>
            <a:off x="5634674" y="972204"/>
            <a:ext cx="6481126" cy="4674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00F33A-4B4B-45E6-BC22-928B7048FB4E}"/>
              </a:ext>
            </a:extLst>
          </p:cNvPr>
          <p:cNvSpPr txBox="1"/>
          <p:nvPr/>
        </p:nvSpPr>
        <p:spPr>
          <a:xfrm>
            <a:off x="8261350" y="1211057"/>
            <a:ext cx="23696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Brewery Count by State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6EA29A-A14B-473C-B2CD-28F4AE1A11D8}"/>
              </a:ext>
            </a:extLst>
          </p:cNvPr>
          <p:cNvSpPr txBox="1"/>
          <p:nvPr/>
        </p:nvSpPr>
        <p:spPr>
          <a:xfrm>
            <a:off x="5689600" y="3801857"/>
            <a:ext cx="107939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Brewery Count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CFDF7-7974-4F01-AC8E-F796CFB5BFAC}"/>
              </a:ext>
            </a:extLst>
          </p:cNvPr>
          <p:cNvSpPr txBox="1"/>
          <p:nvPr/>
        </p:nvSpPr>
        <p:spPr>
          <a:xfrm>
            <a:off x="9980882" y="6581001"/>
            <a:ext cx="22111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Alaska and Hawaii are omitted</a:t>
            </a:r>
          </a:p>
        </p:txBody>
      </p:sp>
    </p:spTree>
    <p:extLst>
      <p:ext uri="{BB962C8B-B14F-4D97-AF65-F5344CB8AC3E}">
        <p14:creationId xmlns:p14="http://schemas.microsoft.com/office/powerpoint/2010/main" val="1420447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5D2967-F707-462B-B94F-59DE85841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42477" r="1273"/>
          <a:stretch/>
        </p:blipFill>
        <p:spPr>
          <a:xfrm>
            <a:off x="2918385" y="2256105"/>
            <a:ext cx="2990445" cy="3987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43292B-B7D0-4ABD-9020-2A635F1AA9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85222" y="2123812"/>
            <a:ext cx="2990088" cy="3986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5C123B-F5EA-4184-ADFB-BD4E94E92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Interesting Beers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A7F64D-176E-4EE6-A3C1-B6ED507CA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128" y="1982874"/>
            <a:ext cx="4754880" cy="822960"/>
          </a:xfrm>
        </p:spPr>
        <p:txBody>
          <a:bodyPr/>
          <a:lstStyle/>
          <a:p>
            <a:r>
              <a:rPr lang="en-US" dirty="0"/>
              <a:t>Most Alcohol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D8E133-A9B0-4809-9C69-BE15C0576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4128" y="2532706"/>
            <a:ext cx="4754880" cy="3341572"/>
          </a:xfrm>
        </p:spPr>
        <p:txBody>
          <a:bodyPr/>
          <a:lstStyle/>
          <a:p>
            <a:r>
              <a:rPr lang="en-US" dirty="0"/>
              <a:t>Name: Lee Hill Series Vol. 5</a:t>
            </a:r>
          </a:p>
          <a:p>
            <a:r>
              <a:rPr lang="en-US" dirty="0"/>
              <a:t>Alcohol Content: 12.8%</a:t>
            </a:r>
          </a:p>
          <a:p>
            <a:r>
              <a:rPr lang="en-US" dirty="0"/>
              <a:t>State: Colorado</a:t>
            </a:r>
          </a:p>
          <a:p>
            <a:r>
              <a:rPr lang="en-US" dirty="0"/>
              <a:t>Brewery: Upslope Brewing </a:t>
            </a:r>
          </a:p>
          <a:p>
            <a:r>
              <a:rPr lang="en-US" dirty="0"/>
              <a:t>Style: </a:t>
            </a:r>
            <a:r>
              <a:rPr lang="en-US" dirty="0" err="1"/>
              <a:t>Quadrupel</a:t>
            </a:r>
            <a:r>
              <a:rPr lang="en-US" dirty="0"/>
              <a:t> (Quad)</a:t>
            </a:r>
          </a:p>
          <a:p>
            <a:r>
              <a:rPr lang="en-US" dirty="0"/>
              <a:t>Size: 19.2 oz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9E10C7-B7F5-441B-BCF9-33D0792D24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76" y="1984248"/>
            <a:ext cx="4754880" cy="822960"/>
          </a:xfrm>
        </p:spPr>
        <p:txBody>
          <a:bodyPr/>
          <a:lstStyle/>
          <a:p>
            <a:r>
              <a:rPr lang="en-US" dirty="0"/>
              <a:t>Most Bitter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22C8AE-9472-45DA-9090-A4CD6A0A8575}"/>
              </a:ext>
            </a:extLst>
          </p:cNvPr>
          <p:cNvSpPr/>
          <p:nvPr/>
        </p:nvSpPr>
        <p:spPr>
          <a:xfrm>
            <a:off x="1087917" y="2532706"/>
            <a:ext cx="3260589" cy="2772210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7150C7-EA91-43B1-8A0E-FD8A928B39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17359" y="2532706"/>
            <a:ext cx="4676235" cy="3341572"/>
          </a:xfrm>
        </p:spPr>
        <p:txBody>
          <a:bodyPr/>
          <a:lstStyle/>
          <a:p>
            <a:r>
              <a:rPr lang="en-US" dirty="0"/>
              <a:t>Name: Bitter Bitch</a:t>
            </a:r>
          </a:p>
          <a:p>
            <a:r>
              <a:rPr lang="en-US" dirty="0"/>
              <a:t>Bitterness: 138 IBU</a:t>
            </a:r>
          </a:p>
          <a:p>
            <a:r>
              <a:rPr lang="en-US" dirty="0"/>
              <a:t>State: Oregon</a:t>
            </a:r>
          </a:p>
          <a:p>
            <a:r>
              <a:rPr lang="en-US" dirty="0"/>
              <a:t>Brewery: Astoria Brewing Company</a:t>
            </a:r>
          </a:p>
          <a:p>
            <a:r>
              <a:rPr lang="en-US" dirty="0"/>
              <a:t>Style: American Double / Imperial IPA</a:t>
            </a:r>
          </a:p>
          <a:p>
            <a:r>
              <a:rPr lang="en-US" dirty="0"/>
              <a:t>Size: 12 oz</a:t>
            </a:r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B31D2D-32B5-4F30-9FF8-E99F299CF3B2}"/>
              </a:ext>
            </a:extLst>
          </p:cNvPr>
          <p:cNvSpPr/>
          <p:nvPr/>
        </p:nvSpPr>
        <p:spPr>
          <a:xfrm>
            <a:off x="6094476" y="2514687"/>
            <a:ext cx="4599118" cy="2790229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48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7830A-D3BD-4089-951A-D2BDAD4A8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FFFFFF"/>
                </a:solidFill>
              </a:rPr>
              <a:t>Which State Brews the most Bitter Beer?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D05F8-A5D7-4D9D-887A-97C5A470F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/>
              <a:t>Maine and West Virginia have the highest median bitterness. South Dakota did not have any bitterness observations.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B32EDA-B452-477F-9FEF-41A7A38F0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548" y="826323"/>
            <a:ext cx="6643059" cy="498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18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B63EDF-829A-4E69-8C95-069966529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Which State Brews the most Alcoholic Beer?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AF3DF-0BF9-478A-BE50-2FD45B7D4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/>
              <a:t>Kentucky and DC produce the beers with the highest median </a:t>
            </a:r>
            <a:r>
              <a:rPr lang="en-US" dirty="0" err="1"/>
              <a:t>alchohol</a:t>
            </a:r>
            <a:r>
              <a:rPr lang="en-US" dirty="0"/>
              <a:t> by volume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727D16-D439-40F3-A401-57857BA4B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548" y="585215"/>
            <a:ext cx="6685861" cy="501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94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D3E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CDA10-E950-45A2-96FB-5BB18A42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How much Alcohol is in US craft beer?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02B52-5F54-4F4A-9B0E-D16ACDDB1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35" r="15989" b="3"/>
          <a:stretch/>
        </p:blipFill>
        <p:spPr>
          <a:xfrm>
            <a:off x="327547" y="321733"/>
            <a:ext cx="3448718" cy="41073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A62043-2C17-433D-A089-BCE74D083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7" r="-2" b="13702"/>
          <a:stretch/>
        </p:blipFill>
        <p:spPr>
          <a:xfrm>
            <a:off x="4534667" y="321732"/>
            <a:ext cx="2278757" cy="410628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E412F-ED46-49B2-A8F2-717AC703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Most Beers have alcohol content between 5% and 6.7%. 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It is rare for beer to exceed 10% ABV.</a:t>
            </a:r>
          </a:p>
        </p:txBody>
      </p:sp>
    </p:spTree>
    <p:extLst>
      <p:ext uri="{BB962C8B-B14F-4D97-AF65-F5344CB8AC3E}">
        <p14:creationId xmlns:p14="http://schemas.microsoft.com/office/powerpoint/2010/main" val="1875900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E3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5E7F7-043A-4A05-AF5E-CAB9C212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How are Alcohol Content and Bitterness Related?</a:t>
            </a:r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A9C16-F936-4D5A-A8D3-1F2008F13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929" r="1" b="1445"/>
          <a:stretch/>
        </p:blipFill>
        <p:spPr>
          <a:xfrm>
            <a:off x="327547" y="265246"/>
            <a:ext cx="7058306" cy="43067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5448E-6273-4DFC-BBFB-2920C1856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There is a positive relationship between Alcohol Content </a:t>
            </a:r>
            <a:r>
              <a:rPr lang="en-US">
                <a:solidFill>
                  <a:srgbClr val="FFFFFF"/>
                </a:solidFill>
              </a:rPr>
              <a:t>and Bitterness</a:t>
            </a:r>
          </a:p>
        </p:txBody>
      </p:sp>
    </p:spTree>
    <p:extLst>
      <p:ext uri="{BB962C8B-B14F-4D97-AF65-F5344CB8AC3E}">
        <p14:creationId xmlns:p14="http://schemas.microsoft.com/office/powerpoint/2010/main" val="36281445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</Words>
  <Application>Microsoft Office PowerPoint</Application>
  <PresentationFormat>Widescreen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Us Craft Beer Analysis</vt:lpstr>
      <vt:lpstr>We analyzed two data sets</vt:lpstr>
      <vt:lpstr>Missing Data</vt:lpstr>
      <vt:lpstr>Brewery Count by State</vt:lpstr>
      <vt:lpstr>Most Interesting Beers</vt:lpstr>
      <vt:lpstr>Which State Brews the most Bitter Beer?</vt:lpstr>
      <vt:lpstr>Which State Brews the most Alcoholic Beer?</vt:lpstr>
      <vt:lpstr>How much Alcohol is in US craft beer?</vt:lpstr>
      <vt:lpstr>How are Alcohol Content and Bitterness Related?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2019-06-27T00:56:15Z</dcterms:created>
  <dcterms:modified xsi:type="dcterms:W3CDTF">2019-06-27T01:11:10Z</dcterms:modified>
</cp:coreProperties>
</file>